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63" r:id="rId3"/>
    <p:sldId id="257" r:id="rId4"/>
    <p:sldId id="264" r:id="rId5"/>
    <p:sldId id="258" r:id="rId6"/>
    <p:sldId id="259" r:id="rId7"/>
    <p:sldId id="265" r:id="rId8"/>
    <p:sldId id="260" r:id="rId9"/>
    <p:sldId id="261" r:id="rId10"/>
    <p:sldId id="262" r:id="rId11"/>
    <p:sldId id="266" r:id="rId12"/>
    <p:sldId id="269" r:id="rId13"/>
    <p:sldId id="267" r:id="rId14"/>
    <p:sldId id="268" r:id="rId15"/>
    <p:sldId id="273" r:id="rId16"/>
    <p:sldId id="275" r:id="rId17"/>
    <p:sldId id="270" r:id="rId18"/>
    <p:sldId id="271" r:id="rId19"/>
    <p:sldId id="272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>
      <p:cViewPr varScale="1">
        <p:scale>
          <a:sx n="68" d="100"/>
          <a:sy n="68" d="100"/>
        </p:scale>
        <p:origin x="6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2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31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98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6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55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6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10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9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8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7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3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6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95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1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031BB1-8453-4713-8C64-E673D071683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55F8CF-1D2D-42F0-8514-3952474625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6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8344-FA71-4336-A045-7C79FDCF5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Ethereum: Time Series and Forecasting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336E1-3037-4163-ABC9-ABEDE9DBA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4256" y="5525106"/>
            <a:ext cx="9144000" cy="1655762"/>
          </a:xfrm>
        </p:spPr>
        <p:txBody>
          <a:bodyPr/>
          <a:lstStyle/>
          <a:p>
            <a:r>
              <a:rPr lang="en-US" b="1" dirty="0"/>
              <a:t>Final Project</a:t>
            </a:r>
            <a:endParaRPr lang="en-US" dirty="0"/>
          </a:p>
          <a:p>
            <a:r>
              <a:rPr lang="en-US" b="1" dirty="0"/>
              <a:t>Prince Sekyi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06396-933C-42A4-91C7-B6B6959983F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2" y="3227685"/>
            <a:ext cx="3738512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DDC5-4EBE-43BA-99DF-C669A723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7047"/>
            <a:ext cx="10515600" cy="1325563"/>
          </a:xfrm>
        </p:spPr>
        <p:txBody>
          <a:bodyPr/>
          <a:lstStyle/>
          <a:p>
            <a:r>
              <a:rPr lang="en-US" b="1" dirty="0"/>
              <a:t>Exploratory Data Analysis (EDA)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8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320C-8290-423F-A29C-C58FB617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3019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variables (Year, Days and Months) where created for exploratory data analysis (EDA). The final data frame for EDA is below.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104DB-6C93-4EE0-A3D0-1AC3AD7F6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47" y="3333704"/>
            <a:ext cx="6667843" cy="1790792"/>
          </a:xfrm>
        </p:spPr>
      </p:pic>
    </p:spTree>
    <p:extLst>
      <p:ext uri="{BB962C8B-B14F-4D97-AF65-F5344CB8AC3E}">
        <p14:creationId xmlns:p14="http://schemas.microsoft.com/office/powerpoint/2010/main" val="187399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4BC1-35B7-405F-BE83-1AE98CBFF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1851"/>
          </a:xfrm>
        </p:spPr>
        <p:txBody>
          <a:bodyPr/>
          <a:lstStyle/>
          <a:p>
            <a:r>
              <a:rPr lang="en-US" dirty="0"/>
              <a:t>Checking Volume Traded with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A5F6A-F4E7-4D93-8ECC-89BA1FA64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33" y="641111"/>
            <a:ext cx="5434920" cy="31747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69E99-5C19-491A-86C2-3E00B3550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985" y="621699"/>
            <a:ext cx="4977778" cy="3043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CF753A-386C-47CA-A384-D7773CF65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83" y="3665142"/>
            <a:ext cx="5015873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16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C5C3-7DBE-4C4A-9E70-68D67D8C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52806"/>
          </a:xfrm>
        </p:spPr>
        <p:txBody>
          <a:bodyPr>
            <a:normAutofit fontScale="90000"/>
          </a:bodyPr>
          <a:lstStyle/>
          <a:p>
            <a:r>
              <a:rPr lang="en-US" dirty="0"/>
              <a:t>Price compared with years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4B251-81EF-4096-A22C-EDE443072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85" y="1449371"/>
            <a:ext cx="8512404" cy="4722828"/>
          </a:xfrm>
        </p:spPr>
      </p:pic>
    </p:spTree>
    <p:extLst>
      <p:ext uri="{BB962C8B-B14F-4D97-AF65-F5344CB8AC3E}">
        <p14:creationId xmlns:p14="http://schemas.microsoft.com/office/powerpoint/2010/main" val="18352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770C-CD6C-4E26-A7C1-4E7834CB1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39685"/>
          </a:xfrm>
        </p:spPr>
        <p:txBody>
          <a:bodyPr>
            <a:normAutofit fontScale="90000"/>
          </a:bodyPr>
          <a:lstStyle/>
          <a:p>
            <a:r>
              <a:rPr lang="en-US" dirty="0"/>
              <a:t>Seasonality and Trend Check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8BCF0-4678-4F46-8DD9-611B24E51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99" y="1657842"/>
            <a:ext cx="7312906" cy="4726511"/>
          </a:xfrm>
        </p:spPr>
      </p:pic>
    </p:spTree>
    <p:extLst>
      <p:ext uri="{BB962C8B-B14F-4D97-AF65-F5344CB8AC3E}">
        <p14:creationId xmlns:p14="http://schemas.microsoft.com/office/powerpoint/2010/main" val="398186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90A6-7FC8-4631-B369-DEDE03E23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1438"/>
            <a:ext cx="10515600" cy="1325563"/>
          </a:xfrm>
        </p:spPr>
        <p:txBody>
          <a:bodyPr/>
          <a:lstStyle/>
          <a:p>
            <a:r>
              <a:rPr lang="en-US" dirty="0"/>
              <a:t>Model, Forecasting,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16212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BDBD-4A2A-4430-AA1A-F05E7AD7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05672"/>
          </a:xfrm>
        </p:spPr>
        <p:txBody>
          <a:bodyPr>
            <a:normAutofit fontScale="90000"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79AAF-67CA-4F20-AD7D-9F8FDF3BE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168"/>
            <a:ext cx="10515600" cy="961534"/>
          </a:xfrm>
        </p:spPr>
        <p:txBody>
          <a:bodyPr>
            <a:normAutofit/>
          </a:bodyPr>
          <a:lstStyle/>
          <a:p>
            <a:r>
              <a:rPr lang="en-US" dirty="0"/>
              <a:t>Deep Learning algorithm, Feedforward Neural Network and Long short-term memory were used to fit the model. The graphs below were obtained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2EAD4-27A6-4F6D-97B8-839B84C9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85" y="2356702"/>
            <a:ext cx="5053968" cy="3326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EAAEF5-05D1-490D-A65F-87B07BD61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38" y="2356702"/>
            <a:ext cx="4939682" cy="332698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8FD056-B6F9-4131-A45B-AF7972E2EF94}"/>
              </a:ext>
            </a:extLst>
          </p:cNvPr>
          <p:cNvSpPr txBox="1">
            <a:spLocks/>
          </p:cNvSpPr>
          <p:nvPr/>
        </p:nvSpPr>
        <p:spPr>
          <a:xfrm>
            <a:off x="1338606" y="5571241"/>
            <a:ext cx="3337089" cy="1259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Train Score: 22.45 RMSE,   </a:t>
            </a:r>
          </a:p>
          <a:p>
            <a:r>
              <a:rPr lang="en-US" sz="1800" b="1" dirty="0"/>
              <a:t>Test Score: 118.38 RMSE</a:t>
            </a:r>
            <a:endParaRPr lang="en-US" sz="1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1F06EC5-55B1-4751-A410-4083C4E0BBB8}"/>
              </a:ext>
            </a:extLst>
          </p:cNvPr>
          <p:cNvSpPr txBox="1">
            <a:spLocks/>
          </p:cNvSpPr>
          <p:nvPr/>
        </p:nvSpPr>
        <p:spPr>
          <a:xfrm>
            <a:off x="6562627" y="5683686"/>
            <a:ext cx="3337089" cy="1259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Train</a:t>
            </a:r>
            <a:r>
              <a:rPr lang="en-US" sz="2000" b="1" dirty="0"/>
              <a:t> Score: 0.01 RMSE, </a:t>
            </a:r>
          </a:p>
          <a:p>
            <a:r>
              <a:rPr lang="en-US" sz="2000" b="1" dirty="0"/>
              <a:t>Test Score: 0.04 RMSE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954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CC70-E569-4B15-B378-BC4F2C85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70960"/>
          </a:xfrm>
        </p:spPr>
        <p:txBody>
          <a:bodyPr/>
          <a:lstStyle/>
          <a:p>
            <a:r>
              <a:rPr lang="en-US" b="1" dirty="0"/>
              <a:t>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218C8-D889-412C-BB36-088C4493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4719"/>
            <a:ext cx="10515600" cy="1838226"/>
          </a:xfrm>
        </p:spPr>
        <p:txBody>
          <a:bodyPr/>
          <a:lstStyle/>
          <a:p>
            <a:r>
              <a:rPr lang="en-US" dirty="0"/>
              <a:t>Facebook Prophet was used as the forecasting tool for this project.</a:t>
            </a:r>
          </a:p>
          <a:p>
            <a:r>
              <a:rPr lang="en-US" dirty="0"/>
              <a:t>Time variable was changed to </a:t>
            </a:r>
            <a:r>
              <a:rPr lang="en-US" b="1" i="1" dirty="0"/>
              <a:t>ds</a:t>
            </a:r>
            <a:r>
              <a:rPr lang="en-US" dirty="0"/>
              <a:t> and Price was change </a:t>
            </a:r>
            <a:r>
              <a:rPr lang="en-US" b="1" i="1" dirty="0"/>
              <a:t>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42C75-A224-426C-9B07-25B7F5495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87" y="1904213"/>
            <a:ext cx="9041270" cy="503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7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1A5E-AD45-47C7-9F60-54A42C6E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26" y="160255"/>
            <a:ext cx="10018713" cy="530258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1DBD7-1D94-423C-B8EB-0543E45EAB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140196"/>
              </p:ext>
            </p:extLst>
          </p:nvPr>
        </p:nvGraphicFramePr>
        <p:xfrm>
          <a:off x="2242794" y="1275359"/>
          <a:ext cx="6183984" cy="52715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06395">
                  <a:extLst>
                    <a:ext uri="{9D8B030D-6E8A-4147-A177-3AD203B41FA5}">
                      <a16:colId xmlns:a16="http://schemas.microsoft.com/office/drawing/2014/main" val="2138353472"/>
                    </a:ext>
                  </a:extLst>
                </a:gridCol>
                <a:gridCol w="2977589">
                  <a:extLst>
                    <a:ext uri="{9D8B030D-6E8A-4147-A177-3AD203B41FA5}">
                      <a16:colId xmlns:a16="http://schemas.microsoft.com/office/drawing/2014/main" val="117737381"/>
                    </a:ext>
                  </a:extLst>
                </a:gridCol>
              </a:tblGrid>
              <a:tr h="78337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Statistics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Value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3970597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count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114.00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5823398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mean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3141.10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8471110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std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208.49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7275375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min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2826.66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0413474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25%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2959.90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5180528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50%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3112.47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5944228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75%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3305.63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536016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max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3600.77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5338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045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3C22-9CDD-491B-ACB0-DFA0357B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C609-D435-4F3D-B6A9-DD4583983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Below are recommendations for further study </a:t>
            </a:r>
          </a:p>
          <a:p>
            <a:pPr lvl="0"/>
            <a:r>
              <a:rPr lang="en-US" dirty="0"/>
              <a:t>I will consider using more and most current data of the historical price of Ethereum 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 will consider other Machine Learning time series algorithm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 will also use other ways to evaluate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229522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6766B8-9BE4-4106-9992-2C08A49BF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448"/>
            <a:ext cx="10515600" cy="1325563"/>
          </a:xfrm>
        </p:spPr>
        <p:txBody>
          <a:bodyPr/>
          <a:lstStyle/>
          <a:p>
            <a:r>
              <a:rPr lang="en-US" dirty="0"/>
              <a:t>What is Ethereum </a:t>
            </a:r>
          </a:p>
        </p:txBody>
      </p:sp>
    </p:spTree>
    <p:extLst>
      <p:ext uri="{BB962C8B-B14F-4D97-AF65-F5344CB8AC3E}">
        <p14:creationId xmlns:p14="http://schemas.microsoft.com/office/powerpoint/2010/main" val="945013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E7E1-0BEC-4A7A-A187-3558AB50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946"/>
            <a:ext cx="10515600" cy="29788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End</a:t>
            </a:r>
            <a:br>
              <a:rPr lang="en-US" dirty="0"/>
            </a:br>
            <a:r>
              <a:rPr lang="en-US" dirty="0"/>
              <a:t>Thank  You Very Much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5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90507-1846-4F92-90D0-D1D01D4A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238295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Decentralized blockchain that provides a verified and trusted environment for programs to run.</a:t>
            </a:r>
          </a:p>
          <a:p>
            <a:r>
              <a:rPr lang="en-US" dirty="0"/>
              <a:t>A cryptocurrency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1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11D9-5B7C-4112-9A84-3C12960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2461"/>
            <a:ext cx="10515600" cy="1325563"/>
          </a:xfrm>
        </p:spPr>
        <p:txBody>
          <a:bodyPr/>
          <a:lstStyle/>
          <a:p>
            <a:r>
              <a:rPr lang="en-US" dirty="0"/>
              <a:t>Problem Statement and Goals</a:t>
            </a:r>
          </a:p>
        </p:txBody>
      </p:sp>
    </p:spTree>
    <p:extLst>
      <p:ext uri="{BB962C8B-B14F-4D97-AF65-F5344CB8AC3E}">
        <p14:creationId xmlns:p14="http://schemas.microsoft.com/office/powerpoint/2010/main" val="377940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C613-ACEB-4CDE-B79D-9397C756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2CD79-EF42-44EF-931A-CE6F35EAA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86287" cy="4351338"/>
          </a:xfrm>
        </p:spPr>
        <p:txBody>
          <a:bodyPr>
            <a:normAutofit/>
          </a:bodyPr>
          <a:lstStyle/>
          <a:p>
            <a:r>
              <a:rPr lang="en-US" dirty="0"/>
              <a:t>Cryptocurrency is very risk hence is Ethereum. Knowledge of the price of Ethereum gives directions on investing or the measure of investing in this cryptocurrency.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AB107-0293-4389-960D-A2FF8613551C}"/>
              </a:ext>
            </a:extLst>
          </p:cNvPr>
          <p:cNvSpPr txBox="1">
            <a:spLocks/>
          </p:cNvSpPr>
          <p:nvPr/>
        </p:nvSpPr>
        <p:spPr>
          <a:xfrm>
            <a:off x="6165916" y="1825625"/>
            <a:ext cx="58736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374F2-15B5-4D7A-9CE2-6DE7C046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41" y="1753394"/>
            <a:ext cx="5023351" cy="35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504E-77BC-4468-8637-298EED8B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A4FD6-7413-450E-BA9C-277446758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observe the trends of the price of Ethereum over the years through Exploratory Data Analysis.</a:t>
            </a:r>
          </a:p>
          <a:p>
            <a:pPr lvl="0"/>
            <a:r>
              <a:rPr lang="en-US" dirty="0"/>
              <a:t>predict the price of Ethereum using various Time Series and Machine Learning algorithms.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6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B0349-AB48-4E4E-86BB-F7D3786D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034"/>
            <a:ext cx="10515600" cy="1325563"/>
          </a:xfrm>
        </p:spPr>
        <p:txBody>
          <a:bodyPr/>
          <a:lstStyle/>
          <a:p>
            <a:r>
              <a:rPr lang="en-US" b="1" dirty="0"/>
              <a:t>Data Cleaning and Data Wrangling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3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D9E5-CEB5-42EE-9E7A-4FA5D6AB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839D2-C32E-47C5-8566-FCBB0EE37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Historical dataset of the price of Ethereum (ETH) from March 10</a:t>
            </a:r>
            <a:r>
              <a:rPr lang="en-US" baseline="30000" dirty="0"/>
              <a:t>th</a:t>
            </a:r>
            <a:r>
              <a:rPr lang="en-US" dirty="0"/>
              <a:t> 2016 to August 9</a:t>
            </a:r>
            <a:r>
              <a:rPr lang="en-US" baseline="30000" dirty="0"/>
              <a:t>th</a:t>
            </a:r>
            <a:r>
              <a:rPr lang="en-US" dirty="0"/>
              <a:t> 2021 . It has the following variables</a:t>
            </a:r>
          </a:p>
          <a:p>
            <a:pPr lvl="0"/>
            <a:r>
              <a:rPr lang="en-US" b="1" dirty="0"/>
              <a:t>Date:</a:t>
            </a:r>
            <a:r>
              <a:rPr lang="en-US" dirty="0"/>
              <a:t> Date of the ETH prices</a:t>
            </a:r>
          </a:p>
          <a:p>
            <a:pPr lvl="0"/>
            <a:r>
              <a:rPr lang="en-US" b="1" dirty="0"/>
              <a:t>Price:</a:t>
            </a:r>
            <a:r>
              <a:rPr lang="en-US" dirty="0"/>
              <a:t> Prices of ETH (dollars)</a:t>
            </a:r>
          </a:p>
          <a:p>
            <a:pPr lvl="0"/>
            <a:r>
              <a:rPr lang="en-US" b="1" dirty="0"/>
              <a:t>Open:</a:t>
            </a:r>
            <a:r>
              <a:rPr lang="en-US" dirty="0"/>
              <a:t> Opening price of ETH on the respective date (Dollars)</a:t>
            </a:r>
          </a:p>
          <a:p>
            <a:pPr lvl="0"/>
            <a:r>
              <a:rPr lang="en-US" b="1" dirty="0"/>
              <a:t>High:</a:t>
            </a:r>
            <a:r>
              <a:rPr lang="en-US" dirty="0"/>
              <a:t> Highest price of ETH on the respective date (Dollars)</a:t>
            </a:r>
          </a:p>
          <a:p>
            <a:pPr lvl="0"/>
            <a:r>
              <a:rPr lang="en-US" b="1" dirty="0"/>
              <a:t>Low:</a:t>
            </a:r>
            <a:r>
              <a:rPr lang="en-US" dirty="0"/>
              <a:t> Lowest price of ETH on the respective date (Dollars)</a:t>
            </a:r>
          </a:p>
          <a:p>
            <a:pPr lvl="0"/>
            <a:r>
              <a:rPr lang="en-US" b="1" dirty="0"/>
              <a:t>Vol.:</a:t>
            </a:r>
            <a:r>
              <a:rPr lang="en-US" dirty="0"/>
              <a:t> Volume of ETH on the respective date (Dollars).</a:t>
            </a:r>
          </a:p>
          <a:p>
            <a:r>
              <a:rPr lang="en-US" b="1" dirty="0"/>
              <a:t>Change %:</a:t>
            </a:r>
            <a:r>
              <a:rPr lang="en-US" dirty="0"/>
              <a:t> Percentage of Change in ETH prices on the respective </a:t>
            </a:r>
          </a:p>
        </p:txBody>
      </p:sp>
    </p:spTree>
    <p:extLst>
      <p:ext uri="{BB962C8B-B14F-4D97-AF65-F5344CB8AC3E}">
        <p14:creationId xmlns:p14="http://schemas.microsoft.com/office/powerpoint/2010/main" val="52438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3F56-6327-4AC1-BEB9-6BE18A194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3123"/>
            <a:ext cx="10018713" cy="904156"/>
          </a:xfrm>
        </p:spPr>
        <p:txBody>
          <a:bodyPr/>
          <a:lstStyle/>
          <a:p>
            <a:r>
              <a:rPr lang="en-US" b="1" dirty="0"/>
              <a:t>Data Wrangling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36A6-133B-45C5-9C27-8FBB4FCC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424" y="1404923"/>
            <a:ext cx="10515600" cy="992990"/>
          </a:xfrm>
        </p:spPr>
        <p:txBody>
          <a:bodyPr/>
          <a:lstStyle/>
          <a:p>
            <a:r>
              <a:rPr lang="en-US" dirty="0"/>
              <a:t>Below shows the transformation of the original dataset obtained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0E0C8-9490-4834-8C6C-DD05A5C2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35" y="2139954"/>
            <a:ext cx="5430626" cy="313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79386-8F9D-4EDB-8AE2-35EB9D096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4" y="2386453"/>
            <a:ext cx="5322487" cy="2282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6E8EE-8267-49C9-A52D-F97B5F174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734" y="2466818"/>
            <a:ext cx="4997707" cy="204561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F565F99-B74C-4694-B815-76D4ED945C35}"/>
              </a:ext>
            </a:extLst>
          </p:cNvPr>
          <p:cNvSpPr/>
          <p:nvPr/>
        </p:nvSpPr>
        <p:spPr>
          <a:xfrm>
            <a:off x="6045326" y="33304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A3B022-6C08-47CB-8D08-8EEFDA19F7AF}"/>
              </a:ext>
            </a:extLst>
          </p:cNvPr>
          <p:cNvSpPr txBox="1">
            <a:spLocks/>
          </p:cNvSpPr>
          <p:nvPr/>
        </p:nvSpPr>
        <p:spPr>
          <a:xfrm>
            <a:off x="1324714" y="4751379"/>
            <a:ext cx="5699020" cy="15632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Date variable changed to time</a:t>
            </a:r>
          </a:p>
          <a:p>
            <a:r>
              <a:rPr lang="en-US" dirty="0"/>
              <a:t>Commas in Price, Open, Low, High variable removed</a:t>
            </a:r>
          </a:p>
          <a:p>
            <a:r>
              <a:rPr lang="en-US" dirty="0"/>
              <a:t>Volume variable change to real amount</a:t>
            </a:r>
          </a:p>
          <a:p>
            <a:r>
              <a:rPr lang="en-US" dirty="0"/>
              <a:t>Missing and undesired variables removed</a:t>
            </a:r>
          </a:p>
        </p:txBody>
      </p:sp>
    </p:spTree>
    <p:extLst>
      <p:ext uri="{BB962C8B-B14F-4D97-AF65-F5344CB8AC3E}">
        <p14:creationId xmlns:p14="http://schemas.microsoft.com/office/powerpoint/2010/main" val="8453237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394</TotalTime>
  <Words>434</Words>
  <Application>Microsoft Office PowerPoint</Application>
  <PresentationFormat>Widescreen</PresentationFormat>
  <Paragraphs>73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Times New Roman</vt:lpstr>
      <vt:lpstr>Parallax</vt:lpstr>
      <vt:lpstr>Ethereum: Time Series and Forecasting  </vt:lpstr>
      <vt:lpstr>What is Ethereum </vt:lpstr>
      <vt:lpstr>PowerPoint Presentation</vt:lpstr>
      <vt:lpstr>Problem Statement and Goals</vt:lpstr>
      <vt:lpstr>Problem Statement</vt:lpstr>
      <vt:lpstr>Goals</vt:lpstr>
      <vt:lpstr>Data Cleaning and Data Wrangling</vt:lpstr>
      <vt:lpstr>Dataset</vt:lpstr>
      <vt:lpstr>Data Wrangling</vt:lpstr>
      <vt:lpstr>Exploratory Data Analysis (EDA)</vt:lpstr>
      <vt:lpstr>New variables (Year, Days and Months) where created for exploratory data analysis (EDA). The final data frame for EDA is below.  </vt:lpstr>
      <vt:lpstr>Checking Volume Traded with time</vt:lpstr>
      <vt:lpstr>Price compared with years</vt:lpstr>
      <vt:lpstr>Seasonality and Trend Check</vt:lpstr>
      <vt:lpstr>Model, Forecasting, Recommendation</vt:lpstr>
      <vt:lpstr>Model</vt:lpstr>
      <vt:lpstr>Forecasting</vt:lpstr>
      <vt:lpstr>Statistical Summary</vt:lpstr>
      <vt:lpstr>Recommendation</vt:lpstr>
      <vt:lpstr>End Thank  You Very Much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Ethereum: Time Series and Forecasting  </dc:title>
  <dc:creator>Prince Sekyi</dc:creator>
  <cp:lastModifiedBy>Prince Sekyi</cp:lastModifiedBy>
  <cp:revision>18</cp:revision>
  <dcterms:created xsi:type="dcterms:W3CDTF">2021-10-09T18:33:35Z</dcterms:created>
  <dcterms:modified xsi:type="dcterms:W3CDTF">2021-10-24T17:19:23Z</dcterms:modified>
</cp:coreProperties>
</file>